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485" r:id="rId5"/>
    <p:sldId id="474" r:id="rId6"/>
    <p:sldId id="476" r:id="rId7"/>
    <p:sldId id="465" r:id="rId8"/>
    <p:sldId id="466" r:id="rId9"/>
    <p:sldId id="467" r:id="rId10"/>
    <p:sldId id="468" r:id="rId11"/>
    <p:sldId id="469" r:id="rId12"/>
    <p:sldId id="471" r:id="rId13"/>
    <p:sldId id="479" r:id="rId14"/>
    <p:sldId id="478" r:id="rId15"/>
    <p:sldId id="477" r:id="rId16"/>
    <p:sldId id="277" r:id="rId17"/>
    <p:sldId id="480" r:id="rId18"/>
    <p:sldId id="472" r:id="rId19"/>
    <p:sldId id="481" r:id="rId20"/>
    <p:sldId id="313" r:id="rId21"/>
    <p:sldId id="304" r:id="rId22"/>
    <p:sldId id="314" r:id="rId23"/>
    <p:sldId id="326" r:id="rId24"/>
    <p:sldId id="483" r:id="rId25"/>
    <p:sldId id="442" r:id="rId26"/>
    <p:sldId id="443" r:id="rId27"/>
    <p:sldId id="446" r:id="rId28"/>
    <p:sldId id="447" r:id="rId29"/>
    <p:sldId id="448" r:id="rId30"/>
    <p:sldId id="449" r:id="rId31"/>
    <p:sldId id="450" r:id="rId32"/>
    <p:sldId id="425" r:id="rId33"/>
    <p:sldId id="426" r:id="rId34"/>
    <p:sldId id="452" r:id="rId35"/>
    <p:sldId id="427" r:id="rId36"/>
    <p:sldId id="455" r:id="rId37"/>
    <p:sldId id="429" r:id="rId38"/>
    <p:sldId id="458" r:id="rId39"/>
    <p:sldId id="349" r:id="rId40"/>
    <p:sldId id="343" r:id="rId41"/>
    <p:sldId id="459" r:id="rId42"/>
    <p:sldId id="359" r:id="rId43"/>
    <p:sldId id="461" r:id="rId44"/>
    <p:sldId id="460" r:id="rId45"/>
    <p:sldId id="463" r:id="rId46"/>
    <p:sldId id="344" r:id="rId47"/>
    <p:sldId id="34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 varScale="1">
        <p:scale>
          <a:sx n="101" d="100"/>
          <a:sy n="101" d="100"/>
        </p:scale>
        <p:origin x="30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8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hyperlink" Target="http://www.cpc.unc.edu/projects/chin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science/physics/dark-matter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55.tiff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10" Type="http://schemas.openxmlformats.org/officeDocument/2006/relationships/image" Target="../media/image16.jpeg"/><Relationship Id="rId4" Type="http://schemas.openxmlformats.org/officeDocument/2006/relationships/image" Target="../media/image56.tiff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jpe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jpe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76.jpeg"/><Relationship Id="rId4" Type="http://schemas.openxmlformats.org/officeDocument/2006/relationships/image" Target="../media/image70.png"/><Relationship Id="rId9" Type="http://schemas.openxmlformats.org/officeDocument/2006/relationships/image" Target="../media/image75.jpe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34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   Mechanism and Effect Size in Human-Microbiome Association Studies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124200"/>
            <a:ext cx="4862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Anthony Fodor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Bioinformatics and Genomics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UNC Charlotte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653" y="3799300"/>
            <a:ext cx="4572000" cy="15553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3241109" y="4303484"/>
            <a:ext cx="840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0" y="1271653"/>
            <a:ext cx="5243122" cy="4227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09359" y="982980"/>
            <a:ext cx="827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99654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6C8237-E6EC-4882-B185-93C3A3CC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" y="304800"/>
            <a:ext cx="726517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A6C13-7152-4918-8602-71650CA8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814723"/>
            <a:ext cx="2971800" cy="73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C78E7-25C4-40A9-8063-D013820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6225150"/>
            <a:ext cx="5486400" cy="63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55" y="1781712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167462" y="2921169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2146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66D015-8049-40D6-9D3E-70B37B90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6763114" cy="4643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1B65E3-5E7E-402D-B750-5B998A3D5CD7}"/>
              </a:ext>
            </a:extLst>
          </p:cNvPr>
          <p:cNvSpPr/>
          <p:nvPr/>
        </p:nvSpPr>
        <p:spPr>
          <a:xfrm>
            <a:off x="533400" y="545068"/>
            <a:ext cx="3962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Metabolic Osteoarthritis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Richard Loeser, MD">
            <a:extLst>
              <a:ext uri="{FF2B5EF4-FFF2-40B4-BE49-F238E27FC236}">
                <a16:creationId xmlns:a16="http://schemas.microsoft.com/office/drawing/2014/main" id="{CBB76CA4-9970-4D81-B20E-E40A78978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09600"/>
            <a:ext cx="1017217" cy="15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758552-DEFA-4027-955E-798675B6032C}"/>
              </a:ext>
            </a:extLst>
          </p:cNvPr>
          <p:cNvSpPr/>
          <p:nvPr/>
        </p:nvSpPr>
        <p:spPr>
          <a:xfrm>
            <a:off x="6934200" y="2209800"/>
            <a:ext cx="223247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5962"/>
                </a:solidFill>
                <a:latin typeface="freight-micro-pro"/>
              </a:rPr>
              <a:t>Richard F. </a:t>
            </a:r>
            <a:r>
              <a:rPr lang="en-US" dirty="0" err="1">
                <a:solidFill>
                  <a:srgbClr val="505962"/>
                </a:solidFill>
                <a:latin typeface="freight-micro-pro"/>
              </a:rPr>
              <a:t>Loeser</a:t>
            </a:r>
            <a:r>
              <a:rPr lang="en-US" dirty="0">
                <a:solidFill>
                  <a:srgbClr val="505962"/>
                </a:solidFill>
                <a:latin typeface="freight-micro-pro"/>
              </a:rPr>
              <a:t> UNC</a:t>
            </a:r>
          </a:p>
          <a:p>
            <a:endParaRPr lang="en-US" b="0" i="0" dirty="0">
              <a:solidFill>
                <a:srgbClr val="505962"/>
              </a:solidFill>
              <a:effectLst/>
              <a:latin typeface="freight-micro-pro"/>
            </a:endParaRPr>
          </a:p>
          <a:p>
            <a:endParaRPr lang="en-US" dirty="0">
              <a:solidFill>
                <a:srgbClr val="505962"/>
              </a:solidFill>
              <a:latin typeface="freight-micro-pro"/>
            </a:endParaRPr>
          </a:p>
          <a:p>
            <a:endParaRPr lang="en-US" b="0" i="0" dirty="0">
              <a:solidFill>
                <a:srgbClr val="505962"/>
              </a:solidFill>
              <a:effectLst/>
              <a:latin typeface="freight-micro-pro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Liubov </a:t>
            </a:r>
            <a:r>
              <a:rPr lang="en-US" dirty="0" err="1"/>
              <a:t>Arbeeva</a:t>
            </a:r>
            <a:r>
              <a:rPr lang="en-US" dirty="0"/>
              <a:t> UNC</a:t>
            </a:r>
            <a:endParaRPr lang="en-US" b="0" i="0" dirty="0">
              <a:solidFill>
                <a:srgbClr val="505962"/>
              </a:solidFill>
              <a:effectLst/>
              <a:latin typeface="freight-micro-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D6A8B-70C1-4B6E-8C56-419545AD7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85" y="2590800"/>
            <a:ext cx="1161245" cy="14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7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2F82C4-F8AA-4D96-A793-C9713293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5686032" cy="5791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BA28-9920-4CA9-9524-33D77E367040}"/>
              </a:ext>
            </a:extLst>
          </p:cNvPr>
          <p:cNvSpPr/>
          <p:nvPr/>
        </p:nvSpPr>
        <p:spPr>
          <a:xfrm>
            <a:off x="152400" y="5943600"/>
            <a:ext cx="8839200" cy="70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Lack of association of the esophageal microbiome in adults with eosinophilic esophagitis compared with non-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EoE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controls.  In preparation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5CFEE9-834E-402F-B934-725308C0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200400"/>
            <a:ext cx="137675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4C606-D63B-4AD0-A2C6-7D81F99D6CC5}"/>
              </a:ext>
            </a:extLst>
          </p:cNvPr>
          <p:cNvSpPr txBox="1"/>
          <p:nvPr/>
        </p:nvSpPr>
        <p:spPr>
          <a:xfrm>
            <a:off x="5638800" y="464820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James Johnson, UNCC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A77E88F-E402-4816-8D52-45B9F6DB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419" y="1035199"/>
            <a:ext cx="112776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ADB73-8534-4DAE-8AC7-73C4D86BD8B6}"/>
              </a:ext>
            </a:extLst>
          </p:cNvPr>
          <p:cNvSpPr txBox="1"/>
          <p:nvPr/>
        </p:nvSpPr>
        <p:spPr>
          <a:xfrm>
            <a:off x="5791200" y="245006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Dellon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UNC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959C2-2195-4F56-86CD-D121B9A8F0B0}"/>
              </a:ext>
            </a:extLst>
          </p:cNvPr>
          <p:cNvSpPr/>
          <p:nvPr/>
        </p:nvSpPr>
        <p:spPr>
          <a:xfrm>
            <a:off x="4378108" y="205167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Eosinophilic esophagitis (</a:t>
            </a:r>
            <a:r>
              <a:rPr lang="en-US" b="1" dirty="0" err="1">
                <a:solidFill>
                  <a:srgbClr val="222222"/>
                </a:solidFill>
                <a:latin typeface="Roboto"/>
              </a:rPr>
              <a:t>EoE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6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4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50092"/>
            <a:ext cx="8480482" cy="1899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990600" y="228600"/>
            <a:ext cx="128468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350" b="1"/>
              <a:t>OTUs at 97%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2971800" y="39469"/>
            <a:ext cx="586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831" indent="-173831"/>
            <a:r>
              <a:rPr lang="en-US" dirty="0"/>
              <a:t>Human gut microbial communities are distinctly individual</a:t>
            </a:r>
          </a:p>
          <a:p>
            <a:pPr marL="173831" indent="-173831"/>
            <a:r>
              <a:rPr lang="en-US" dirty="0"/>
              <a:t>Individuality persists despite common diet and conditions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1021556" y="2819400"/>
            <a:ext cx="61696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 dirty="0"/>
              <a:t>ARISA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615" y="3276600"/>
            <a:ext cx="8347985" cy="18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57200" y="6562509"/>
            <a:ext cx="67437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>
                <a:latin typeface="Arial" pitchFamily="34" charset="0"/>
                <a:cs typeface="Arial" pitchFamily="34" charset="0"/>
              </a:rPr>
              <a:t>Melanie D. Spencer, Timothy J.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Hamp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Robert W. Reid, Leslie M. Fischer, Steven H.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Zeisel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Anthony A. Fodor.   Gastroenterology. 2011</a:t>
            </a:r>
          </a:p>
        </p:txBody>
      </p:sp>
      <p:pic>
        <p:nvPicPr>
          <p:cNvPr id="1026" name="Picture 2" descr="Melanie Spencer">
            <a:extLst>
              <a:ext uri="{FF2B5EF4-FFF2-40B4-BE49-F238E27FC236}">
                <a16:creationId xmlns:a16="http://schemas.microsoft.com/office/drawing/2014/main" id="{7A5366C6-27B1-4448-9EF2-1C3DA09E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57" y="51816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38AD7-EF48-4466-AC08-83BC37EDA70C}"/>
              </a:ext>
            </a:extLst>
          </p:cNvPr>
          <p:cNvSpPr txBox="1"/>
          <p:nvPr/>
        </p:nvSpPr>
        <p:spPr>
          <a:xfrm>
            <a:off x="838200" y="6172200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Melanie Spencer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Atrium Health</a:t>
            </a:r>
          </a:p>
        </p:txBody>
      </p:sp>
      <p:pic>
        <p:nvPicPr>
          <p:cNvPr id="4098" name="Picture 2" descr="TODO">
            <a:extLst>
              <a:ext uri="{FF2B5EF4-FFF2-40B4-BE49-F238E27FC236}">
                <a16:creationId xmlns:a16="http://schemas.microsoft.com/office/drawing/2014/main" id="{1ADB3024-9A4F-4625-8D30-D4AAC5D7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08" y="5199262"/>
            <a:ext cx="836839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8C554-75DE-411A-86E4-C3817A11614B}"/>
              </a:ext>
            </a:extLst>
          </p:cNvPr>
          <p:cNvSpPr txBox="1"/>
          <p:nvPr/>
        </p:nvSpPr>
        <p:spPr>
          <a:xfrm>
            <a:off x="2590800" y="6107668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Zeisel UNC</a:t>
            </a:r>
          </a:p>
        </p:txBody>
      </p:sp>
    </p:spTree>
    <p:extLst>
      <p:ext uri="{BB962C8B-B14F-4D97-AF65-F5344CB8AC3E}">
        <p14:creationId xmlns:p14="http://schemas.microsoft.com/office/powerpoint/2010/main" val="682766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BC01E-35F4-40F6-A0A7-C8A414FA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6172200" cy="4955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C6B6-6A3E-431F-AC67-45B2B7F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6324600" cy="822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F9CB-75F8-43A9-B904-437E4D22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38996"/>
            <a:ext cx="4572000" cy="92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80EC6-6195-4B5B-BFC5-B405760B20CC}"/>
              </a:ext>
            </a:extLst>
          </p:cNvPr>
          <p:cNvSpPr txBox="1"/>
          <p:nvPr/>
        </p:nvSpPr>
        <p:spPr>
          <a:xfrm>
            <a:off x="1186649" y="647700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N=529</a:t>
            </a:r>
          </a:p>
        </p:txBody>
      </p:sp>
      <p:pic>
        <p:nvPicPr>
          <p:cNvPr id="2050" name="Picture 2" descr="Katie Meyer • UNC Gillings School of Global Public Health">
            <a:extLst>
              <a:ext uri="{FF2B5EF4-FFF2-40B4-BE49-F238E27FC236}">
                <a16:creationId xmlns:a16="http://schemas.microsoft.com/office/drawing/2014/main" id="{89F47229-87E0-4A65-A3E9-6089627F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236418"/>
            <a:ext cx="1007191" cy="9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3A23D-1B3D-4A0D-AD6F-7E1D0542FB7F}"/>
              </a:ext>
            </a:extLst>
          </p:cNvPr>
          <p:cNvSpPr txBox="1"/>
          <p:nvPr/>
        </p:nvSpPr>
        <p:spPr>
          <a:xfrm>
            <a:off x="6781800" y="52578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Katie Meyer UNC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D7349-6F66-4C1E-8FAA-9D35EF9B9F27}"/>
              </a:ext>
            </a:extLst>
          </p:cNvPr>
          <p:cNvSpPr txBox="1"/>
          <p:nvPr/>
        </p:nvSpPr>
        <p:spPr>
          <a:xfrm>
            <a:off x="7032926" y="3533671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799D9-20A7-4DE4-85DA-126856E7D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55" y="2286000"/>
            <a:ext cx="675755" cy="12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0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Inference can survive technical differences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5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94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83" y="-49143"/>
            <a:ext cx="8913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hypothesis linking risk for inflammation related diseases to the 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endParaRPr lang="en-US" sz="1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04800"/>
            <a:ext cx="426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E22BA-B997-4C86-859A-D671EBB1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159"/>
            <a:ext cx="9144000" cy="3776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F1297-AA5F-4ACC-BE4F-BCF9930121CC}"/>
              </a:ext>
            </a:extLst>
          </p:cNvPr>
          <p:cNvSpPr txBox="1"/>
          <p:nvPr/>
        </p:nvSpPr>
        <p:spPr>
          <a:xfrm>
            <a:off x="514350" y="975951"/>
            <a:ext cx="819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Within a pipeline, PCR and extraction steps can be highly replicable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6E8D3-8133-4E19-9FF1-5EB4FD2233ED}"/>
              </a:ext>
            </a:extLst>
          </p:cNvPr>
          <p:cNvSpPr/>
          <p:nvPr/>
        </p:nvSpPr>
        <p:spPr>
          <a:xfrm>
            <a:off x="294157" y="5449790"/>
            <a:ext cx="86716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Rifaximin Treatment is Associated With Small, Transient Decreases in Multiple Taxa in the Human Gut Microbial Community.  Fodor et al.  In revision, Gut Microbes</a:t>
            </a:r>
          </a:p>
        </p:txBody>
      </p:sp>
    </p:spTree>
    <p:extLst>
      <p:ext uri="{BB962C8B-B14F-4D97-AF65-F5344CB8AC3E}">
        <p14:creationId xmlns:p14="http://schemas.microsoft.com/office/powerpoint/2010/main" val="236974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61543B-3A14-47E5-BFA5-3C76EBF1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346"/>
            <a:ext cx="9144000" cy="4266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9A608-F1A9-439D-83C6-9BED83939880}"/>
              </a:ext>
            </a:extLst>
          </p:cNvPr>
          <p:cNvSpPr txBox="1"/>
          <p:nvPr/>
        </p:nvSpPr>
        <p:spPr>
          <a:xfrm>
            <a:off x="1078230" y="1112520"/>
            <a:ext cx="16662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Batches are “islands”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3D7C4-C0FC-473F-9620-33FDB33C0E67}"/>
              </a:ext>
            </a:extLst>
          </p:cNvPr>
          <p:cNvSpPr/>
          <p:nvPr/>
        </p:nvSpPr>
        <p:spPr>
          <a:xfrm>
            <a:off x="294157" y="5449790"/>
            <a:ext cx="86716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Rifaximin Treatment is Associated With Small, Transient Decreases in Multiple Taxa in the Human Gut Microbial Community.  Fodor et al.  In revision, Gut Microbes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3823A-BD1B-448E-966B-02CB91E9D779}"/>
              </a:ext>
            </a:extLst>
          </p:cNvPr>
          <p:cNvSpPr txBox="1"/>
          <p:nvPr/>
        </p:nvSpPr>
        <p:spPr>
          <a:xfrm>
            <a:off x="533400" y="304800"/>
            <a:ext cx="3924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Batch effects can be pronounced</a:t>
            </a:r>
          </a:p>
        </p:txBody>
      </p:sp>
    </p:spTree>
    <p:extLst>
      <p:ext uri="{BB962C8B-B14F-4D97-AF65-F5344CB8AC3E}">
        <p14:creationId xmlns:p14="http://schemas.microsoft.com/office/powerpoint/2010/main" val="86778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C5F516-4142-4D47-B113-DC38DC77683A}"/>
              </a:ext>
            </a:extLst>
          </p:cNvPr>
          <p:cNvSpPr txBox="1"/>
          <p:nvPr/>
        </p:nvSpPr>
        <p:spPr>
          <a:xfrm>
            <a:off x="1165860" y="1017270"/>
            <a:ext cx="6532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Inference can (hopefully) survive across batch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06D3A-A00F-4020-963F-84865EF1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41" y="1504950"/>
            <a:ext cx="5125990" cy="41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6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712EF-C854-44F6-8419-6A3068BC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13" y="2647781"/>
            <a:ext cx="8675370" cy="1254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010C6-EBB3-47ED-B3B2-29737E99A4BA}"/>
              </a:ext>
            </a:extLst>
          </p:cNvPr>
          <p:cNvSpPr txBox="1"/>
          <p:nvPr/>
        </p:nvSpPr>
        <p:spPr>
          <a:xfrm>
            <a:off x="457200" y="685800"/>
            <a:ext cx="819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Lab to lab variation in protocols (especially microbial DNA extraction) can have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profound impact…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AEECB2-9FB6-48D1-8EC2-146C4515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01" y="4114800"/>
            <a:ext cx="12382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359DC-7D65-47D6-A928-4584663CC194}"/>
              </a:ext>
            </a:extLst>
          </p:cNvPr>
          <p:cNvSpPr txBox="1"/>
          <p:nvPr/>
        </p:nvSpPr>
        <p:spPr>
          <a:xfrm>
            <a:off x="3200400" y="5791200"/>
            <a:ext cx="1913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Curtis </a:t>
            </a:r>
            <a:r>
              <a:rPr lang="en-US" dirty="0" err="1"/>
              <a:t>Huttenower</a:t>
            </a:r>
            <a:endParaRPr lang="en-US" dirty="0"/>
          </a:p>
          <a:p>
            <a:r>
              <a:rPr lang="en-US" dirty="0"/>
              <a:t>Harvard</a:t>
            </a:r>
          </a:p>
        </p:txBody>
      </p:sp>
      <p:pic>
        <p:nvPicPr>
          <p:cNvPr id="2" name="Picture 2" descr="Rashmi Sinha">
            <a:extLst>
              <a:ext uri="{FF2B5EF4-FFF2-40B4-BE49-F238E27FC236}">
                <a16:creationId xmlns:a16="http://schemas.microsoft.com/office/drawing/2014/main" id="{5B0081CE-BBE5-464F-917A-EEA1F354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49088"/>
            <a:ext cx="1314450" cy="16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CAB9C-426D-4AB8-8883-1CF92FFD0DBE}"/>
              </a:ext>
            </a:extLst>
          </p:cNvPr>
          <p:cNvSpPr txBox="1"/>
          <p:nvPr/>
        </p:nvSpPr>
        <p:spPr>
          <a:xfrm>
            <a:off x="1308192" y="5830669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Rashmi Sinha</a:t>
            </a:r>
          </a:p>
          <a:p>
            <a:r>
              <a:rPr lang="en-US" dirty="0"/>
              <a:t>NIH</a:t>
            </a:r>
          </a:p>
        </p:txBody>
      </p:sp>
    </p:spTree>
    <p:extLst>
      <p:ext uri="{BB962C8B-B14F-4D97-AF65-F5344CB8AC3E}">
        <p14:creationId xmlns:p14="http://schemas.microsoft.com/office/powerpoint/2010/main" val="277907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F1F71-8383-42D5-8583-05DEAF5191B4}"/>
              </a:ext>
            </a:extLst>
          </p:cNvPr>
          <p:cNvSpPr txBox="1"/>
          <p:nvPr/>
        </p:nvSpPr>
        <p:spPr>
          <a:xfrm>
            <a:off x="381000" y="0"/>
            <a:ext cx="801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it is possible to get reproducible results across studies from different labs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96A03-0022-4C7D-95F8-586A60E3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52324"/>
            <a:ext cx="5410200" cy="5643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0FAEF-A698-4B5C-A91D-7A85722D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69332"/>
            <a:ext cx="1240403" cy="11909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F253C3-A2A3-4274-8ADA-5B55CE879A95}"/>
              </a:ext>
            </a:extLst>
          </p:cNvPr>
          <p:cNvSpPr/>
          <p:nvPr/>
        </p:nvSpPr>
        <p:spPr>
          <a:xfrm>
            <a:off x="6235156" y="3485868"/>
            <a:ext cx="12404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Kristine Steffen</a:t>
            </a:r>
          </a:p>
          <a:p>
            <a:r>
              <a:rPr lang="en-US" sz="1350" dirty="0"/>
              <a:t>NDSU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6497D-23C5-4EA1-BA0D-5057F09AD7A7}"/>
              </a:ext>
            </a:extLst>
          </p:cNvPr>
          <p:cNvSpPr txBox="1"/>
          <p:nvPr/>
        </p:nvSpPr>
        <p:spPr>
          <a:xfrm>
            <a:off x="4114799" y="5721792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-log10(</a:t>
            </a:r>
            <a:r>
              <a:rPr lang="en-US" dirty="0" err="1"/>
              <a:t>pValue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425AD-B922-4C11-AB3E-917AAD3661E6}"/>
              </a:ext>
            </a:extLst>
          </p:cNvPr>
          <p:cNvSpPr txBox="1"/>
          <p:nvPr/>
        </p:nvSpPr>
        <p:spPr>
          <a:xfrm rot="16200000">
            <a:off x="-211951" y="1426275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-log10(</a:t>
            </a:r>
            <a:r>
              <a:rPr lang="en-US" dirty="0" err="1"/>
              <a:t>pValue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66A571-1C39-406A-8B3E-9B528B08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03" y="2096363"/>
            <a:ext cx="1108648" cy="13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D1669A-1372-4D6E-920F-8761D0931D9C}"/>
              </a:ext>
            </a:extLst>
          </p:cNvPr>
          <p:cNvSpPr/>
          <p:nvPr/>
        </p:nvSpPr>
        <p:spPr>
          <a:xfrm>
            <a:off x="6387556" y="1588532"/>
            <a:ext cx="12404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  <p:pic>
        <p:nvPicPr>
          <p:cNvPr id="1028" name="Picture 4" descr="Leslie Heinberg, PhD, MA">
            <a:extLst>
              <a:ext uri="{FF2B5EF4-FFF2-40B4-BE49-F238E27FC236}">
                <a16:creationId xmlns:a16="http://schemas.microsoft.com/office/drawing/2014/main" id="{76AA73A5-881E-4AAC-B326-EDCDA08DB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56" y="4001363"/>
            <a:ext cx="1179796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38D55B-4FA2-47D0-BA7B-35D7D6F18D7A}"/>
              </a:ext>
            </a:extLst>
          </p:cNvPr>
          <p:cNvSpPr/>
          <p:nvPr/>
        </p:nvSpPr>
        <p:spPr>
          <a:xfrm>
            <a:off x="6225631" y="5453314"/>
            <a:ext cx="12898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Leslie </a:t>
            </a:r>
            <a:r>
              <a:rPr lang="en-US" sz="1350" dirty="0" err="1"/>
              <a:t>Heinberg</a:t>
            </a:r>
            <a:endParaRPr lang="en-US" sz="1350" dirty="0"/>
          </a:p>
          <a:p>
            <a:r>
              <a:rPr lang="en-US" sz="1350" dirty="0"/>
              <a:t>Cleveland Clinic</a:t>
            </a:r>
          </a:p>
        </p:txBody>
      </p:sp>
    </p:spTree>
    <p:extLst>
      <p:ext uri="{BB962C8B-B14F-4D97-AF65-F5344CB8AC3E}">
        <p14:creationId xmlns:p14="http://schemas.microsoft.com/office/powerpoint/2010/main" val="3409436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391438" y="1817056"/>
            <a:ext cx="8300670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2" y="2173649"/>
            <a:ext cx="7352531" cy="1319924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85" y="3533651"/>
            <a:ext cx="1428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0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276101" y="5764987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45968-C770-4CEB-9BC9-2A067939B5B5}"/>
              </a:ext>
            </a:extLst>
          </p:cNvPr>
          <p:cNvSpPr txBox="1"/>
          <p:nvPr/>
        </p:nvSpPr>
        <p:spPr>
          <a:xfrm>
            <a:off x="276101" y="5764987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D156E-ED00-4AB8-8E58-97354173F957}"/>
              </a:ext>
            </a:extLst>
          </p:cNvPr>
          <p:cNvSpPr txBox="1"/>
          <p:nvPr/>
        </p:nvSpPr>
        <p:spPr>
          <a:xfrm>
            <a:off x="276101" y="5764987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ristian Jobin - Alchetron, The Free Social Encyclopedia">
            <a:extLst>
              <a:ext uri="{FF2B5EF4-FFF2-40B4-BE49-F238E27FC236}">
                <a16:creationId xmlns:a16="http://schemas.microsoft.com/office/drawing/2014/main" id="{DE06ED6D-9626-4BE3-B667-FF70551A9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C5A81B-431C-4FE3-91E5-617AEE64CD0F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  <p:pic>
        <p:nvPicPr>
          <p:cNvPr id="15" name="Picture 2" descr="arthur_janelle">
            <a:extLst>
              <a:ext uri="{FF2B5EF4-FFF2-40B4-BE49-F238E27FC236}">
                <a16:creationId xmlns:a16="http://schemas.microsoft.com/office/drawing/2014/main" id="{471B6855-BBD9-44AE-BA88-03853FB2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9C2602-CCC8-40DB-9A5E-AB85A648A153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494AB-DAB3-46A9-A893-8B751D253E0D}"/>
              </a:ext>
            </a:extLst>
          </p:cNvPr>
          <p:cNvSpPr txBox="1"/>
          <p:nvPr/>
        </p:nvSpPr>
        <p:spPr>
          <a:xfrm>
            <a:off x="276101" y="5764987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276101" y="5764987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70" y="3900210"/>
            <a:ext cx="4724864" cy="14992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276101" y="5764987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276101" y="5764987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00" y="3681015"/>
            <a:ext cx="5285714" cy="229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76684" y="434344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276101" y="5764987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1707078" y="3900304"/>
            <a:ext cx="3935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sz="13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1995055" y="5190258"/>
            <a:ext cx="2146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4" y="2058821"/>
            <a:ext cx="4465381" cy="3193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418608" y="2706508"/>
            <a:ext cx="392415" cy="1509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302822" y="1086871"/>
            <a:ext cx="86982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D886-4583-46F6-B3AA-C3BB7E0CF303}"/>
              </a:ext>
            </a:extLst>
          </p:cNvPr>
          <p:cNvSpPr/>
          <p:nvPr/>
        </p:nvSpPr>
        <p:spPr>
          <a:xfrm>
            <a:off x="709287" y="899061"/>
            <a:ext cx="85286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unexplained variance can always be attributable to “dark matter”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6D382-D8E1-4F2D-A4D9-C4C2B5BE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" y="2163408"/>
            <a:ext cx="9144000" cy="17326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2DB5AD-3EBD-4CB5-B50D-FDAD5EE576BE}"/>
              </a:ext>
            </a:extLst>
          </p:cNvPr>
          <p:cNvSpPr/>
          <p:nvPr/>
        </p:nvSpPr>
        <p:spPr>
          <a:xfrm>
            <a:off x="4768215" y="5568672"/>
            <a:ext cx="3557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https://home.cern/science/physics/dark-matter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3051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2" y="2062487"/>
            <a:ext cx="8655370" cy="25807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0918" y="1824886"/>
            <a:ext cx="347597" cy="53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6933156" y="3074357"/>
            <a:ext cx="1554794" cy="1225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997955" y="1136277"/>
            <a:ext cx="6558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Metagenomic variability beyond bacteria is largely un-explored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no shortage of biological “dark matter”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6938161" y="4016362"/>
            <a:ext cx="2273198" cy="1802012"/>
            <a:chOff x="9099404" y="3273999"/>
            <a:chExt cx="3363969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4" y="3372254"/>
              <a:ext cx="2152049" cy="1366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sz="1350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5"/>
              <a:ext cx="2137815" cy="1058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79854" y="5577848"/>
            <a:ext cx="97950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2605927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439" y="1817056"/>
            <a:ext cx="8070671" cy="108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64812" y="2510422"/>
            <a:ext cx="57823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</p:txBody>
      </p:sp>
    </p:spTree>
    <p:extLst>
      <p:ext uri="{BB962C8B-B14F-4D97-AF65-F5344CB8AC3E}">
        <p14:creationId xmlns:p14="http://schemas.microsoft.com/office/powerpoint/2010/main" val="371142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0" y="1197332"/>
            <a:ext cx="7803644" cy="439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279664" y="864766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will need to be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5660668"/>
            <a:ext cx="1115990" cy="1115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2232" y="5943600"/>
            <a:ext cx="1491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UNC Charlotte</a:t>
            </a:r>
          </a:p>
        </p:txBody>
      </p:sp>
      <p:pic>
        <p:nvPicPr>
          <p:cNvPr id="1026" name="Picture 2" descr="Ivory">
            <a:extLst>
              <a:ext uri="{FF2B5EF4-FFF2-40B4-BE49-F238E27FC236}">
                <a16:creationId xmlns:a16="http://schemas.microsoft.com/office/drawing/2014/main" id="{083F1C36-AD37-41E6-9E27-F3924E07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91200"/>
            <a:ext cx="954108" cy="9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3648A-784E-46EA-B621-2D730B440C8E}"/>
              </a:ext>
            </a:extLst>
          </p:cNvPr>
          <p:cNvSpPr txBox="1"/>
          <p:nvPr/>
        </p:nvSpPr>
        <p:spPr>
          <a:xfrm>
            <a:off x="1676400" y="5999202"/>
            <a:ext cx="14382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Ivory Blakely–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291" y="803821"/>
            <a:ext cx="6861982" cy="460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pic>
        <p:nvPicPr>
          <p:cNvPr id="3074" name="Picture 2" descr="arthur_janelle">
            <a:extLst>
              <a:ext uri="{FF2B5EF4-FFF2-40B4-BE49-F238E27FC236}">
                <a16:creationId xmlns:a16="http://schemas.microsoft.com/office/drawing/2014/main" id="{095059FE-1292-40D2-9F7D-D7AE3EA2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0B97F-4735-403C-A99A-3F24F793600A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ristian Jobin - Alchetron, The Free Social Encyclopedia">
            <a:extLst>
              <a:ext uri="{FF2B5EF4-FFF2-40B4-BE49-F238E27FC236}">
                <a16:creationId xmlns:a16="http://schemas.microsoft.com/office/drawing/2014/main" id="{659E48DB-C02B-476D-BA6F-79D26741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7EDB3B-711B-49DD-80C1-DC60EC6CD64F}"/>
              </a:ext>
            </a:extLst>
          </p:cNvPr>
          <p:cNvSpPr/>
          <p:nvPr/>
        </p:nvSpPr>
        <p:spPr>
          <a:xfrm>
            <a:off x="2107291" y="5365090"/>
            <a:ext cx="254909" cy="127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168D7-5A4B-47DF-85F8-993790D61325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</p:spTree>
    <p:extLst>
      <p:ext uri="{BB962C8B-B14F-4D97-AF65-F5344CB8AC3E}">
        <p14:creationId xmlns:p14="http://schemas.microsoft.com/office/powerpoint/2010/main" val="695575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569" y="2843407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3841" y="3153166"/>
            <a:ext cx="6235" cy="7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5961" y="3083675"/>
            <a:ext cx="435407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553" y="3910703"/>
            <a:ext cx="18546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4370" y="4247181"/>
            <a:ext cx="6409" cy="75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9131" y="4172251"/>
            <a:ext cx="4152099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349" y="5031441"/>
            <a:ext cx="11788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808" y="1915646"/>
            <a:ext cx="12530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7498" y="2189784"/>
            <a:ext cx="0" cy="76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078" y="2175414"/>
            <a:ext cx="30107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71482" y="5341196"/>
            <a:ext cx="1" cy="52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5961" y="5316448"/>
            <a:ext cx="434125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71482" y="5884541"/>
            <a:ext cx="4360688" cy="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032169" y="1098628"/>
            <a:ext cx="0" cy="478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70043" y="1106636"/>
            <a:ext cx="264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79523" y="990850"/>
            <a:ext cx="2663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20339" y="1234216"/>
            <a:ext cx="345428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512" y="925540"/>
            <a:ext cx="1614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65146" y="1134390"/>
            <a:ext cx="274626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05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42733" y="1235303"/>
            <a:ext cx="0" cy="75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439" y="1817056"/>
            <a:ext cx="8070671" cy="108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64812" y="2510423"/>
            <a:ext cx="57823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Go Deep (study mechanism in animals)</a:t>
            </a:r>
          </a:p>
        </p:txBody>
      </p:sp>
    </p:spTree>
    <p:extLst>
      <p:ext uri="{BB962C8B-B14F-4D97-AF65-F5344CB8AC3E}">
        <p14:creationId xmlns:p14="http://schemas.microsoft.com/office/powerpoint/2010/main" val="3080313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8202" y="1517178"/>
            <a:ext cx="6953665" cy="4309213"/>
            <a:chOff x="676405" y="203499"/>
            <a:chExt cx="10451952" cy="647711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971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124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1"/>
              <a:ext cx="1720848" cy="971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624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2" cy="624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2" cy="624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2" cy="624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8" y="3735778"/>
              <a:ext cx="1337636" cy="624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0" y="5659322"/>
              <a:ext cx="1337636" cy="624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7"/>
              <a:ext cx="2265136" cy="867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70" y="3917935"/>
              <a:ext cx="2384087" cy="867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7" y="5813211"/>
              <a:ext cx="2011160" cy="867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2" cy="1439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2"/>
              <a:ext cx="1492549" cy="1179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125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0289" y="4119514"/>
            <a:ext cx="922260" cy="885483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7512048" y="5004997"/>
            <a:ext cx="12404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57" y="1696977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7598164" y="2836434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2885" y="1026352"/>
            <a:ext cx="38202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289" y="4119514"/>
            <a:ext cx="922260" cy="88548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7512048" y="5004997"/>
            <a:ext cx="12404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57" y="1696977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598164" y="2836434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2477101" y="955101"/>
            <a:ext cx="38202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6F2553-8539-4C7E-962F-3A15DE418F29}"/>
              </a:ext>
            </a:extLst>
          </p:cNvPr>
          <p:cNvSpPr txBox="1"/>
          <p:nvPr/>
        </p:nvSpPr>
        <p:spPr>
          <a:xfrm>
            <a:off x="1150285" y="1277771"/>
            <a:ext cx="17844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fecal to slurry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BBE621-8567-43B6-8F41-C02DE4E48FAA}"/>
              </a:ext>
            </a:extLst>
          </p:cNvPr>
          <p:cNvSpPr/>
          <p:nvPr/>
        </p:nvSpPr>
        <p:spPr>
          <a:xfrm>
            <a:off x="4540822" y="1277771"/>
            <a:ext cx="20233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slurry to mouse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213C9-8FB1-49B2-BECA-DF299F02E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29" y="1614373"/>
            <a:ext cx="2850356" cy="1421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E6BFE-3ADB-48EC-870B-0EFE3F9EA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552" y="1614391"/>
            <a:ext cx="2800350" cy="1421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916E7F-E677-4563-8758-F71F08426CBD}"/>
              </a:ext>
            </a:extLst>
          </p:cNvPr>
          <p:cNvSpPr/>
          <p:nvPr/>
        </p:nvSpPr>
        <p:spPr>
          <a:xfrm>
            <a:off x="641451" y="1946560"/>
            <a:ext cx="819198" cy="21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01658-6B89-4766-8053-E94CBAB894C6}"/>
              </a:ext>
            </a:extLst>
          </p:cNvPr>
          <p:cNvSpPr txBox="1"/>
          <p:nvPr/>
        </p:nvSpPr>
        <p:spPr>
          <a:xfrm>
            <a:off x="50167" y="191565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Shared 89%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4EEC0-4F8D-492F-8C22-17AB77DA0B0E}"/>
              </a:ext>
            </a:extLst>
          </p:cNvPr>
          <p:cNvSpPr/>
          <p:nvPr/>
        </p:nvSpPr>
        <p:spPr>
          <a:xfrm>
            <a:off x="3940651" y="2072483"/>
            <a:ext cx="819198" cy="21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977A3-6096-4D37-88F7-DE4E7B1AADFE}"/>
              </a:ext>
            </a:extLst>
          </p:cNvPr>
          <p:cNvSpPr txBox="1"/>
          <p:nvPr/>
        </p:nvSpPr>
        <p:spPr>
          <a:xfrm>
            <a:off x="3442361" y="19137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Shared 95%</a:t>
            </a:r>
          </a:p>
        </p:txBody>
      </p:sp>
    </p:spTree>
    <p:extLst>
      <p:ext uri="{BB962C8B-B14F-4D97-AF65-F5344CB8AC3E}">
        <p14:creationId xmlns:p14="http://schemas.microsoft.com/office/powerpoint/2010/main" val="447612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289" y="4119514"/>
            <a:ext cx="922260" cy="88548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7512048" y="5004997"/>
            <a:ext cx="12404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57" y="1696977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598164" y="2836434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2477101" y="955101"/>
            <a:ext cx="38202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E923FA0-92BC-48A7-9746-181F6E07F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06" y="3162043"/>
            <a:ext cx="2899483" cy="27056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F2553-8539-4C7E-962F-3A15DE418F29}"/>
              </a:ext>
            </a:extLst>
          </p:cNvPr>
          <p:cNvSpPr txBox="1"/>
          <p:nvPr/>
        </p:nvSpPr>
        <p:spPr>
          <a:xfrm>
            <a:off x="1150285" y="1277771"/>
            <a:ext cx="17844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fecal to slurry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2478E4-E749-4D6D-9C41-DB3443BB7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911" y="3049951"/>
            <a:ext cx="3026340" cy="2817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BBE621-8567-43B6-8F41-C02DE4E48FAA}"/>
              </a:ext>
            </a:extLst>
          </p:cNvPr>
          <p:cNvSpPr/>
          <p:nvPr/>
        </p:nvSpPr>
        <p:spPr>
          <a:xfrm>
            <a:off x="4540822" y="1277771"/>
            <a:ext cx="20233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slurry to mouse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213C9-8FB1-49B2-BECA-DF299F02E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29" y="1614373"/>
            <a:ext cx="2850356" cy="1421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E6BFE-3ADB-48EC-870B-0EFE3F9EA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552" y="1614391"/>
            <a:ext cx="2800350" cy="1421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916E7F-E677-4563-8758-F71F08426CBD}"/>
              </a:ext>
            </a:extLst>
          </p:cNvPr>
          <p:cNvSpPr/>
          <p:nvPr/>
        </p:nvSpPr>
        <p:spPr>
          <a:xfrm>
            <a:off x="641451" y="1946560"/>
            <a:ext cx="819198" cy="21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01658-6B89-4766-8053-E94CBAB894C6}"/>
              </a:ext>
            </a:extLst>
          </p:cNvPr>
          <p:cNvSpPr txBox="1"/>
          <p:nvPr/>
        </p:nvSpPr>
        <p:spPr>
          <a:xfrm>
            <a:off x="50167" y="191565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Shared 89%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4EEC0-4F8D-492F-8C22-17AB77DA0B0E}"/>
              </a:ext>
            </a:extLst>
          </p:cNvPr>
          <p:cNvSpPr/>
          <p:nvPr/>
        </p:nvSpPr>
        <p:spPr>
          <a:xfrm>
            <a:off x="3940651" y="2072483"/>
            <a:ext cx="819198" cy="21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977A3-6096-4D37-88F7-DE4E7B1AADFE}"/>
              </a:ext>
            </a:extLst>
          </p:cNvPr>
          <p:cNvSpPr txBox="1"/>
          <p:nvPr/>
        </p:nvSpPr>
        <p:spPr>
          <a:xfrm>
            <a:off x="3442361" y="19137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Shared 95%</a:t>
            </a:r>
          </a:p>
        </p:txBody>
      </p:sp>
    </p:spTree>
    <p:extLst>
      <p:ext uri="{BB962C8B-B14F-4D97-AF65-F5344CB8AC3E}">
        <p14:creationId xmlns:p14="http://schemas.microsoft.com/office/powerpoint/2010/main" val="1787554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289" y="4119514"/>
            <a:ext cx="922260" cy="88548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7512048" y="5004997"/>
            <a:ext cx="12404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57" y="1696977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598164" y="2836434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1484762" y="925263"/>
            <a:ext cx="5859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Transfer efficiency varies by different taxa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16E7F-E677-4563-8758-F71F08426CBD}"/>
              </a:ext>
            </a:extLst>
          </p:cNvPr>
          <p:cNvSpPr/>
          <p:nvPr/>
        </p:nvSpPr>
        <p:spPr>
          <a:xfrm>
            <a:off x="641451" y="1946560"/>
            <a:ext cx="819198" cy="21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4EEC0-4F8D-492F-8C22-17AB77DA0B0E}"/>
              </a:ext>
            </a:extLst>
          </p:cNvPr>
          <p:cNvSpPr/>
          <p:nvPr/>
        </p:nvSpPr>
        <p:spPr>
          <a:xfrm>
            <a:off x="3940651" y="2072483"/>
            <a:ext cx="819198" cy="21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2F396B-FCA4-4658-8470-16F25149B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697" y="1696977"/>
            <a:ext cx="4279148" cy="4090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2EA7DC-998D-4067-BBA3-3E502E0FBF6D}"/>
              </a:ext>
            </a:extLst>
          </p:cNvPr>
          <p:cNvSpPr txBox="1"/>
          <p:nvPr/>
        </p:nvSpPr>
        <p:spPr>
          <a:xfrm>
            <a:off x="1138513" y="2734908"/>
            <a:ext cx="738664" cy="11182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C6AAF-36E8-457D-BAAB-1763D4993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410" y="1469293"/>
            <a:ext cx="1435894" cy="14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9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027" y="591349"/>
            <a:ext cx="6843570" cy="165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93" y="1843674"/>
            <a:ext cx="5189422" cy="38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24488" y="811046"/>
            <a:ext cx="135646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086351"/>
            <a:ext cx="3188494" cy="66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4801" y="1072686"/>
            <a:ext cx="1513556" cy="148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1" y="440055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200555" y="1066736"/>
            <a:ext cx="1244251" cy="201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Roshonda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Barner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Ra’ad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Gharaibeh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Cynthia </a:t>
            </a:r>
            <a:r>
              <a:rPr lang="en-US" sz="1050" dirty="0" err="1">
                <a:latin typeface="Arial"/>
                <a:cs typeface="Arial"/>
              </a:rPr>
              <a:t>Gibas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Jon </a:t>
            </a:r>
            <a:r>
              <a:rPr lang="en-US" sz="1050" dirty="0" err="1">
                <a:latin typeface="Arial"/>
                <a:cs typeface="Arial"/>
              </a:rPr>
              <a:t>McCafferty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</a:t>
            </a:r>
            <a:r>
              <a:rPr lang="en-US" sz="1050" dirty="0" err="1">
                <a:latin typeface="Arial"/>
                <a:cs typeface="Arial"/>
              </a:rPr>
              <a:t>Sioda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Kathryn </a:t>
            </a:r>
            <a:r>
              <a:rPr lang="en-US" sz="1050" dirty="0" err="1">
                <a:latin typeface="Arial"/>
                <a:cs typeface="Arial"/>
              </a:rPr>
              <a:t>Winglee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969117" y="1039645"/>
            <a:ext cx="11079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Christian </a:t>
            </a:r>
            <a:r>
              <a:rPr lang="en-US" sz="1050" dirty="0" err="1">
                <a:latin typeface="Arial"/>
                <a:cs typeface="Arial"/>
              </a:rPr>
              <a:t>Jobin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51" y="4686302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0" y="4457700"/>
            <a:ext cx="1543050" cy="11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751" y="3371850"/>
            <a:ext cx="914400" cy="1092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143000" y="3074560"/>
            <a:ext cx="1176925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7303" y="3000809"/>
            <a:ext cx="107157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1622" y="3456210"/>
            <a:ext cx="638106" cy="84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04772" y="3341911"/>
            <a:ext cx="971550" cy="9715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4847624" y="3081601"/>
            <a:ext cx="175916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47474" y="3341909"/>
            <a:ext cx="892397" cy="10287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476023" y="3099537"/>
            <a:ext cx="130356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7772" y="3341909"/>
            <a:ext cx="1377108" cy="9144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19222" y="3099537"/>
            <a:ext cx="107914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00801" y="2228850"/>
            <a:ext cx="678656" cy="821532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6000751" y="1943101"/>
            <a:ext cx="15135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72051" y="2171700"/>
            <a:ext cx="678656" cy="82153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4551151" y="1940868"/>
            <a:ext cx="1446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6091" y="2213284"/>
            <a:ext cx="935831" cy="7816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320478" y="195588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5410201" y="982495"/>
            <a:ext cx="3270447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USC</a:t>
            </a:r>
            <a:r>
              <a:rPr lang="en-US" sz="1050" dirty="0">
                <a:latin typeface="Arial"/>
                <a:cs typeface="Arial"/>
              </a:rPr>
              <a:t>		</a:t>
            </a:r>
            <a:r>
              <a:rPr lang="en-US" sz="105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Tanya L </a:t>
            </a:r>
            <a:r>
              <a:rPr lang="en-US" sz="1050" dirty="0" err="1">
                <a:latin typeface="Arial"/>
                <a:cs typeface="Arial"/>
              </a:rPr>
              <a:t>Alderete</a:t>
            </a:r>
            <a:r>
              <a:rPr lang="en-US" sz="1050" dirty="0">
                <a:latin typeface="Arial"/>
                <a:cs typeface="Arial"/>
              </a:rPr>
              <a:t>	Martha J. </a:t>
            </a:r>
            <a:r>
              <a:rPr lang="en-US" sz="1050" dirty="0" err="1">
                <a:latin typeface="Arial"/>
                <a:cs typeface="Arial"/>
              </a:rPr>
              <a:t>Shrubsole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Scott </a:t>
            </a:r>
            <a:r>
              <a:rPr lang="en-US" sz="1050" dirty="0" err="1">
                <a:latin typeface="Arial"/>
                <a:cs typeface="Arial"/>
              </a:rPr>
              <a:t>Kanoski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5122" name="Picture 2" descr="Arthritis Foundation Logo">
            <a:extLst>
              <a:ext uri="{FF2B5EF4-FFF2-40B4-BE49-F238E27FC236}">
                <a16:creationId xmlns:a16="http://schemas.microsoft.com/office/drawing/2014/main" id="{3572E2FF-D503-472E-A79A-BA21E97A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77" y="5883772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C4005-B11D-4DCF-9486-99FA88FB7B8D}"/>
              </a:ext>
            </a:extLst>
          </p:cNvPr>
          <p:cNvSpPr txBox="1"/>
          <p:nvPr/>
        </p:nvSpPr>
        <p:spPr>
          <a:xfrm>
            <a:off x="1793197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BE4944-C280-4396-8769-4769CE8E826A}"/>
              </a:ext>
            </a:extLst>
          </p:cNvPr>
          <p:cNvCxnSpPr/>
          <p:nvPr/>
        </p:nvCxnSpPr>
        <p:spPr>
          <a:xfrm>
            <a:off x="3275437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70900-9376-4B1B-878C-F76E3B7CD935}"/>
              </a:ext>
            </a:extLst>
          </p:cNvPr>
          <p:cNvSpPr txBox="1"/>
          <p:nvPr/>
        </p:nvSpPr>
        <p:spPr>
          <a:xfrm>
            <a:off x="3351637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selection against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5E43-E584-41E0-B7C4-D5DB8B404353}"/>
              </a:ext>
            </a:extLst>
          </p:cNvPr>
          <p:cNvSpPr txBox="1"/>
          <p:nvPr/>
        </p:nvSpPr>
        <p:spPr>
          <a:xfrm>
            <a:off x="5923452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E. </a:t>
            </a:r>
            <a:r>
              <a:rPr lang="en-US" i="1">
                <a:latin typeface="Arial" pitchFamily="34" charset="0"/>
                <a:cs typeface="Arial" pitchFamily="34" charset="0"/>
              </a:rPr>
              <a:t>coli</a:t>
            </a:r>
            <a:r>
              <a:rPr lang="en-US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077005-301B-40A1-B60F-DE5BFF38115A}"/>
              </a:ext>
            </a:extLst>
          </p:cNvPr>
          <p:cNvCxnSpPr/>
          <p:nvPr/>
        </p:nvCxnSpPr>
        <p:spPr>
          <a:xfrm>
            <a:off x="647700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AC8D11-B9BF-4A21-9BF5-2AF81CA25173}"/>
              </a:ext>
            </a:extLst>
          </p:cNvPr>
          <p:cNvSpPr txBox="1"/>
          <p:nvPr/>
        </p:nvSpPr>
        <p:spPr>
          <a:xfrm>
            <a:off x="5831797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E7511-48DD-4F62-A029-FF41DBD0F885}"/>
              </a:ext>
            </a:extLst>
          </p:cNvPr>
          <p:cNvSpPr txBox="1"/>
          <p:nvPr/>
        </p:nvSpPr>
        <p:spPr>
          <a:xfrm>
            <a:off x="990600" y="228600"/>
            <a:ext cx="709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increasing detail on the chain of causality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D9097-EFC6-4C40-8E52-A729EE8154AD}"/>
              </a:ext>
            </a:extLst>
          </p:cNvPr>
          <p:cNvSpPr txBox="1"/>
          <p:nvPr/>
        </p:nvSpPr>
        <p:spPr>
          <a:xfrm>
            <a:off x="1488397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9D439-2CF5-489D-845D-5ECEB90A1AE9}"/>
              </a:ext>
            </a:extLst>
          </p:cNvPr>
          <p:cNvCxnSpPr/>
          <p:nvPr/>
        </p:nvCxnSpPr>
        <p:spPr>
          <a:xfrm flipV="1">
            <a:off x="2631397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33634-6D92-4DDE-9532-26F4DB4BD4F6}"/>
              </a:ext>
            </a:extLst>
          </p:cNvPr>
          <p:cNvCxnSpPr/>
          <p:nvPr/>
        </p:nvCxnSpPr>
        <p:spPr>
          <a:xfrm>
            <a:off x="3317197" y="2209800"/>
            <a:ext cx="26670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318CE-18D2-4425-97DB-8949166D79B6}"/>
              </a:ext>
            </a:extLst>
          </p:cNvPr>
          <p:cNvSpPr txBox="1"/>
          <p:nvPr/>
        </p:nvSpPr>
        <p:spPr>
          <a:xfrm>
            <a:off x="685800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during stress/birth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D109B-2E50-429D-9F7C-5FDA226DFE1D}"/>
              </a:ext>
            </a:extLst>
          </p:cNvPr>
          <p:cNvSpPr txBox="1"/>
          <p:nvPr/>
        </p:nvSpPr>
        <p:spPr>
          <a:xfrm>
            <a:off x="3698197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1AF7C-CB2D-4A1A-8103-8D039B2878CF}"/>
              </a:ext>
            </a:extLst>
          </p:cNvPr>
          <p:cNvSpPr txBox="1"/>
          <p:nvPr/>
        </p:nvSpPr>
        <p:spPr>
          <a:xfrm>
            <a:off x="6553200" y="2209800"/>
            <a:ext cx="2394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damage pks-</a:t>
            </a:r>
            <a:r>
              <a:rPr lang="en-US" i="1" dirty="0"/>
              <a:t>E. Coli </a:t>
            </a:r>
          </a:p>
          <a:p>
            <a:r>
              <a:rPr lang="en-US" dirty="0"/>
              <a:t>does to DNA can be</a:t>
            </a:r>
          </a:p>
          <a:p>
            <a:r>
              <a:rPr lang="en-US" dirty="0"/>
              <a:t>directly </a:t>
            </a:r>
            <a:r>
              <a:rPr lang="en-US" dirty="0" err="1"/>
              <a:t>measaured</a:t>
            </a:r>
            <a:r>
              <a:rPr lang="en-US" dirty="0"/>
              <a:t> and</a:t>
            </a:r>
          </a:p>
          <a:p>
            <a:r>
              <a:rPr lang="en-US" dirty="0"/>
              <a:t>quantified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17B00-ADC3-4DB9-ABB4-7B813D5F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58872"/>
            <a:ext cx="5988193" cy="1584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FB4A2-5138-4AEE-A7BC-42311CAAA972}"/>
              </a:ext>
            </a:extLst>
          </p:cNvPr>
          <p:cNvSpPr txBox="1"/>
          <p:nvPr/>
        </p:nvSpPr>
        <p:spPr>
          <a:xfrm>
            <a:off x="293097" y="5983069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Approximately 5% of all CRCs have a mutational spectrum signature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with E. Coli/pks damage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B44E07-C1F1-464B-B04B-934AFC5F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306669"/>
            <a:ext cx="2546207" cy="317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52293-956C-4023-B0CC-D012568C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25" y="4704689"/>
            <a:ext cx="2794955" cy="5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487FA-5BF9-4AB5-A00A-C209832C0C2C}"/>
              </a:ext>
            </a:extLst>
          </p:cNvPr>
          <p:cNvSpPr txBox="1"/>
          <p:nvPr/>
        </p:nvSpPr>
        <p:spPr>
          <a:xfrm>
            <a:off x="1295400" y="1752600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always straight-forward to elucidate mechanism</a:t>
            </a:r>
          </a:p>
        </p:txBody>
      </p:sp>
    </p:spTree>
    <p:extLst>
      <p:ext uri="{BB962C8B-B14F-4D97-AF65-F5344CB8AC3E}">
        <p14:creationId xmlns:p14="http://schemas.microsoft.com/office/powerpoint/2010/main" val="94693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385776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2250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228158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2504</Words>
  <Application>Microsoft Office PowerPoint</Application>
  <PresentationFormat>On-screen Show (4:3)</PresentationFormat>
  <Paragraphs>447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freight-micro-pro</vt:lpstr>
      <vt:lpstr>Open Sans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Anthony</cp:lastModifiedBy>
  <cp:revision>223</cp:revision>
  <dcterms:created xsi:type="dcterms:W3CDTF">2006-08-16T00:00:00Z</dcterms:created>
  <dcterms:modified xsi:type="dcterms:W3CDTF">2020-04-22T20:21:43Z</dcterms:modified>
</cp:coreProperties>
</file>